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4" r:id="rId8"/>
    <p:sldId id="274" r:id="rId9"/>
    <p:sldId id="276" r:id="rId10"/>
    <p:sldId id="277" r:id="rId11"/>
    <p:sldId id="275" r:id="rId12"/>
    <p:sldId id="265" r:id="rId13"/>
    <p:sldId id="266" r:id="rId14"/>
    <p:sldId id="278" r:id="rId15"/>
    <p:sldId id="267" r:id="rId16"/>
    <p:sldId id="268" r:id="rId17"/>
    <p:sldId id="269" r:id="rId18"/>
    <p:sldId id="270" r:id="rId19"/>
    <p:sldId id="279" r:id="rId20"/>
    <p:sldId id="271" r:id="rId21"/>
    <p:sldId id="280" r:id="rId22"/>
    <p:sldId id="272" r:id="rId23"/>
    <p:sldId id="281" r:id="rId24"/>
    <p:sldId id="273" r:id="rId25"/>
    <p:sldId id="282" r:id="rId26"/>
    <p:sldId id="283"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3" autoAdjust="0"/>
    <p:restoredTop sz="76557" autoAdjust="0"/>
  </p:normalViewPr>
  <p:slideViewPr>
    <p:cSldViewPr>
      <p:cViewPr varScale="1">
        <p:scale>
          <a:sx n="55" d="100"/>
          <a:sy n="55" d="100"/>
        </p:scale>
        <p:origin x="-175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793C09-C160-4704-95F3-91043D31C877}" type="datetimeFigureOut">
              <a:rPr lang="en-US" smtClean="0"/>
              <a:pPr/>
              <a:t>2/11/2016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781C05-A073-414B-8E48-F73AC33B4E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781C05-A073-414B-8E48-F73AC33B4ED7}"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Abraham</a:t>
            </a:r>
            <a:r>
              <a:rPr lang="en-US" baseline="0" dirty="0" smtClean="0"/>
              <a:t> lied about his marriage and nearly lost Sarah twice, and Isaac nearly lost Rebecca once for the same lie [Gen 12:10-20; 20:1-18; 26:7-11]</a:t>
            </a:r>
            <a:endParaRPr lang="en-US" dirty="0"/>
          </a:p>
        </p:txBody>
      </p:sp>
      <p:sp>
        <p:nvSpPr>
          <p:cNvPr id="4" name="Slide Number Placeholder 3"/>
          <p:cNvSpPr>
            <a:spLocks noGrp="1"/>
          </p:cNvSpPr>
          <p:nvPr>
            <p:ph type="sldNum" sz="quarter" idx="10"/>
          </p:nvPr>
        </p:nvSpPr>
        <p:spPr/>
        <p:txBody>
          <a:bodyPr/>
          <a:lstStyle/>
          <a:p>
            <a:fld id="{5D781C05-A073-414B-8E48-F73AC33B4ED7}"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17BB1A-02B5-43B3-89E6-F56302F3E7AC}"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7BB1A-02B5-43B3-89E6-F56302F3E7AC}"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7BB1A-02B5-43B3-89E6-F56302F3E7AC}"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7BB1A-02B5-43B3-89E6-F56302F3E7AC}"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17BB1A-02B5-43B3-89E6-F56302F3E7AC}"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17BB1A-02B5-43B3-89E6-F56302F3E7AC}"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17BB1A-02B5-43B3-89E6-F56302F3E7AC}" type="datetimeFigureOut">
              <a:rPr lang="en-US" smtClean="0"/>
              <a:pPr/>
              <a:t>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17BB1A-02B5-43B3-89E6-F56302F3E7AC}" type="datetimeFigureOut">
              <a:rPr lang="en-US" smtClean="0"/>
              <a:pPr/>
              <a:t>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7BB1A-02B5-43B3-89E6-F56302F3E7AC}" type="datetimeFigureOut">
              <a:rPr lang="en-US" smtClean="0"/>
              <a:pPr/>
              <a:t>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7BB1A-02B5-43B3-89E6-F56302F3E7AC}"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7BB1A-02B5-43B3-89E6-F56302F3E7AC}"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BFDDC-CEC3-482F-873C-A8B2965BEC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7BB1A-02B5-43B3-89E6-F56302F3E7AC}" type="datetimeFigureOut">
              <a:rPr lang="en-US" smtClean="0"/>
              <a:pPr/>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BFDDC-CEC3-482F-873C-A8B2965BEC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Impact of God’s Covenant with Abraham</a:t>
            </a:r>
            <a:endParaRPr lang="en-US" dirty="0"/>
          </a:p>
        </p:txBody>
      </p:sp>
      <p:sp>
        <p:nvSpPr>
          <p:cNvPr id="3" name="Subtitle 2"/>
          <p:cNvSpPr>
            <a:spLocks noGrp="1"/>
          </p:cNvSpPr>
          <p:nvPr>
            <p:ph type="subTitle" idx="1"/>
          </p:nvPr>
        </p:nvSpPr>
        <p:spPr/>
        <p:txBody>
          <a:bodyPr/>
          <a:lstStyle/>
          <a:p>
            <a:r>
              <a:rPr lang="en-US" dirty="0" smtClean="0"/>
              <a:t>The Age of Promise II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God of Abraham</a:t>
            </a:r>
            <a:endParaRPr lang="en-US" dirty="0"/>
          </a:p>
        </p:txBody>
      </p:sp>
      <p:sp>
        <p:nvSpPr>
          <p:cNvPr id="5" name="Content Placeholder 4"/>
          <p:cNvSpPr>
            <a:spLocks noGrp="1"/>
          </p:cNvSpPr>
          <p:nvPr>
            <p:ph idx="1"/>
          </p:nvPr>
        </p:nvSpPr>
        <p:spPr/>
        <p:txBody>
          <a:bodyPr>
            <a:normAutofit lnSpcReduction="10000"/>
          </a:bodyPr>
          <a:lstStyle/>
          <a:p>
            <a:r>
              <a:rPr lang="en-US" dirty="0" smtClean="0"/>
              <a:t>God would become the God of Abraham</a:t>
            </a:r>
          </a:p>
          <a:p>
            <a:r>
              <a:rPr lang="en-US" dirty="0" smtClean="0"/>
              <a:t>Some did worship God during the Age of </a:t>
            </a:r>
            <a:r>
              <a:rPr lang="en-US" dirty="0" smtClean="0"/>
              <a:t>Promise (Gen 14:18; Heb 11:8-9, 20-23)</a:t>
            </a:r>
            <a:endParaRPr lang="en-US" dirty="0" smtClean="0"/>
          </a:p>
          <a:p>
            <a:pPr lvl="1"/>
            <a:r>
              <a:rPr lang="en-US" dirty="0" smtClean="0"/>
              <a:t>A few Gentiles</a:t>
            </a:r>
            <a:endParaRPr lang="en-US" dirty="0"/>
          </a:p>
          <a:p>
            <a:pPr lvl="1"/>
            <a:r>
              <a:rPr lang="en-US" dirty="0" smtClean="0"/>
              <a:t>The Patriarchs – Abraham, Isaac, Jacob and Joseph</a:t>
            </a:r>
          </a:p>
          <a:p>
            <a:pPr>
              <a:buNone/>
            </a:pPr>
            <a:r>
              <a:rPr lang="en-US" dirty="0"/>
              <a:t>“</a:t>
            </a:r>
            <a:r>
              <a:rPr lang="en-US" b="1" i="1" dirty="0"/>
              <a:t>By faith Joseph</a:t>
            </a:r>
            <a:r>
              <a:rPr lang="en-US" i="1" dirty="0"/>
              <a:t>, at the end of his life, made mention of the exodus of the Israelites and gave directions concerning his bones.</a:t>
            </a:r>
            <a:r>
              <a:rPr lang="en-US" dirty="0"/>
              <a:t>” (Hebrews 11:22, ESV) </a:t>
            </a:r>
          </a:p>
          <a:p>
            <a:pPr>
              <a:buNone/>
            </a:pPr>
            <a:endParaRPr lang="en-U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God of Abraham</a:t>
            </a:r>
            <a:endParaRPr lang="en-US" dirty="0"/>
          </a:p>
        </p:txBody>
      </p:sp>
      <p:sp>
        <p:nvSpPr>
          <p:cNvPr id="5" name="Content Placeholder 4"/>
          <p:cNvSpPr>
            <a:spLocks noGrp="1"/>
          </p:cNvSpPr>
          <p:nvPr>
            <p:ph idx="1"/>
          </p:nvPr>
        </p:nvSpPr>
        <p:spPr/>
        <p:txBody>
          <a:bodyPr>
            <a:normAutofit fontScale="92500"/>
          </a:bodyPr>
          <a:lstStyle/>
          <a:p>
            <a:r>
              <a:rPr lang="en-US" dirty="0" smtClean="0"/>
              <a:t>God would become the God of Abraham</a:t>
            </a:r>
          </a:p>
          <a:p>
            <a:r>
              <a:rPr lang="en-US" dirty="0" smtClean="0"/>
              <a:t>Some did worship God during the Age of Promise</a:t>
            </a:r>
          </a:p>
          <a:p>
            <a:pPr lvl="1"/>
            <a:r>
              <a:rPr lang="en-US" dirty="0" smtClean="0"/>
              <a:t>A few Gentiles</a:t>
            </a:r>
            <a:endParaRPr lang="en-US" dirty="0"/>
          </a:p>
          <a:p>
            <a:pPr lvl="1"/>
            <a:r>
              <a:rPr lang="en-US" dirty="0" smtClean="0"/>
              <a:t>The Patriarchs</a:t>
            </a:r>
          </a:p>
          <a:p>
            <a:pPr lvl="1"/>
            <a:r>
              <a:rPr lang="en-US" dirty="0" smtClean="0"/>
              <a:t>Some Israelites</a:t>
            </a:r>
          </a:p>
          <a:p>
            <a:r>
              <a:rPr lang="en-US" dirty="0" smtClean="0"/>
              <a:t>“</a:t>
            </a:r>
            <a:r>
              <a:rPr lang="en-US" b="1" i="1" dirty="0" smtClean="0"/>
              <a:t>By faith </a:t>
            </a:r>
            <a:r>
              <a:rPr lang="en-US" i="1" dirty="0" smtClean="0"/>
              <a:t>Moses, when he was born, was hidden for three months by </a:t>
            </a:r>
            <a:r>
              <a:rPr lang="en-US" b="1" i="1" dirty="0" smtClean="0"/>
              <a:t>his parents</a:t>
            </a:r>
            <a:r>
              <a:rPr lang="en-US" i="1" dirty="0" smtClean="0"/>
              <a:t>, because they saw that the child was beautiful, and they were not afraid of the king’s edict.</a:t>
            </a:r>
            <a:r>
              <a:rPr lang="en-US" dirty="0" smtClean="0"/>
              <a:t>” (</a:t>
            </a:r>
            <a:r>
              <a:rPr lang="en-US" dirty="0" smtClean="0"/>
              <a:t>Heb </a:t>
            </a:r>
            <a:r>
              <a:rPr lang="en-US" dirty="0" smtClean="0"/>
              <a:t>11:23, ESV) </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God of Abraham</a:t>
            </a:r>
            <a:endParaRPr lang="en-US" dirty="0"/>
          </a:p>
        </p:txBody>
      </p:sp>
      <p:sp>
        <p:nvSpPr>
          <p:cNvPr id="5" name="Content Placeholder 4"/>
          <p:cNvSpPr>
            <a:spLocks noGrp="1"/>
          </p:cNvSpPr>
          <p:nvPr>
            <p:ph idx="1"/>
          </p:nvPr>
        </p:nvSpPr>
        <p:spPr/>
        <p:txBody>
          <a:bodyPr/>
          <a:lstStyle/>
          <a:p>
            <a:r>
              <a:rPr lang="en-US" dirty="0" smtClean="0"/>
              <a:t>God would become the God of Abraham</a:t>
            </a:r>
          </a:p>
          <a:p>
            <a:r>
              <a:rPr lang="en-US" dirty="0" smtClean="0"/>
              <a:t>Some did worship God during the Age of Promise</a:t>
            </a:r>
          </a:p>
          <a:p>
            <a:r>
              <a:rPr lang="en-US" dirty="0" smtClean="0"/>
              <a:t>Many did not worship God during the Age of Promise</a:t>
            </a:r>
          </a:p>
          <a:p>
            <a:pPr lvl="1"/>
            <a:r>
              <a:rPr lang="en-US" dirty="0" smtClean="0"/>
              <a:t>Most nations worshiped Idols</a:t>
            </a:r>
          </a:p>
          <a:p>
            <a:pPr>
              <a:buNone/>
            </a:pPr>
            <a:r>
              <a:rPr lang="en-US" dirty="0"/>
              <a:t>“</a:t>
            </a:r>
            <a:r>
              <a:rPr lang="en-US" i="1" dirty="0"/>
              <a:t>In past generations he allowed all the nations to walk in their own ways.</a:t>
            </a:r>
            <a:r>
              <a:rPr lang="en-US" dirty="0"/>
              <a:t>” (Acts 14:16, ESV) </a:t>
            </a:r>
          </a:p>
          <a:p>
            <a:pPr>
              <a:buNone/>
            </a:pP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God of Abraham</a:t>
            </a:r>
            <a:endParaRPr lang="en-US" dirty="0"/>
          </a:p>
        </p:txBody>
      </p:sp>
      <p:sp>
        <p:nvSpPr>
          <p:cNvPr id="5" name="Content Placeholder 4"/>
          <p:cNvSpPr>
            <a:spLocks noGrp="1"/>
          </p:cNvSpPr>
          <p:nvPr>
            <p:ph idx="1"/>
          </p:nvPr>
        </p:nvSpPr>
        <p:spPr/>
        <p:txBody>
          <a:bodyPr/>
          <a:lstStyle/>
          <a:p>
            <a:r>
              <a:rPr lang="en-US" dirty="0" smtClean="0"/>
              <a:t>God would become the God of Abraham</a:t>
            </a:r>
          </a:p>
          <a:p>
            <a:r>
              <a:rPr lang="en-US" dirty="0" smtClean="0"/>
              <a:t>Some did worship God during the Age of Promise</a:t>
            </a:r>
          </a:p>
          <a:p>
            <a:r>
              <a:rPr lang="en-US" dirty="0" smtClean="0"/>
              <a:t>Many did not worship God during the Age of Promise</a:t>
            </a:r>
          </a:p>
          <a:p>
            <a:pPr lvl="1"/>
            <a:r>
              <a:rPr lang="en-US" dirty="0" smtClean="0"/>
              <a:t>Most nations worshiped Idols</a:t>
            </a:r>
          </a:p>
          <a:p>
            <a:pPr lvl="1"/>
            <a:r>
              <a:rPr lang="en-US" dirty="0" smtClean="0"/>
              <a:t>Many Israelites also worshiped Idols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Many Israelites Also Worshiped Idols</a:t>
            </a:r>
            <a:endParaRPr lang="en-US" dirty="0"/>
          </a:p>
        </p:txBody>
      </p:sp>
      <p:sp>
        <p:nvSpPr>
          <p:cNvPr id="3" name="Content Placeholder 2"/>
          <p:cNvSpPr>
            <a:spLocks noGrp="1"/>
          </p:cNvSpPr>
          <p:nvPr>
            <p:ph idx="1"/>
          </p:nvPr>
        </p:nvSpPr>
        <p:spPr/>
        <p:txBody>
          <a:bodyPr/>
          <a:lstStyle/>
          <a:p>
            <a:pPr>
              <a:buNone/>
            </a:pPr>
            <a:r>
              <a:rPr lang="en-US" i="1" dirty="0" smtClean="0"/>
              <a:t>“Did </a:t>
            </a:r>
            <a:r>
              <a:rPr lang="en-US" i="1" dirty="0"/>
              <a:t>you bring to me sacrifices and offerings during the forty years in the wilderness, O house of Israel? You shall take up </a:t>
            </a:r>
            <a:r>
              <a:rPr lang="en-US" i="1" dirty="0" err="1"/>
              <a:t>Sikkuth</a:t>
            </a:r>
            <a:r>
              <a:rPr lang="en-US" i="1" dirty="0"/>
              <a:t> your king, and </a:t>
            </a:r>
            <a:r>
              <a:rPr lang="en-US" i="1" dirty="0" err="1"/>
              <a:t>Kiyyun</a:t>
            </a:r>
            <a:r>
              <a:rPr lang="en-US" i="1" dirty="0"/>
              <a:t> your star-god—your images that you made for yourselves,</a:t>
            </a:r>
            <a:r>
              <a:rPr lang="en-US" dirty="0"/>
              <a:t>” (Amos 5:25–26, ESV)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fulfillment of the Covenant</a:t>
            </a:r>
            <a:endParaRPr lang="en-US" dirty="0"/>
          </a:p>
        </p:txBody>
      </p:sp>
      <p:sp>
        <p:nvSpPr>
          <p:cNvPr id="3" name="Content Placeholder 2"/>
          <p:cNvSpPr>
            <a:spLocks noGrp="1"/>
          </p:cNvSpPr>
          <p:nvPr>
            <p:ph idx="1"/>
          </p:nvPr>
        </p:nvSpPr>
        <p:spPr/>
        <p:txBody>
          <a:bodyPr/>
          <a:lstStyle/>
          <a:p>
            <a:r>
              <a:rPr lang="en-US" dirty="0" smtClean="0"/>
              <a:t>God blessed Abraham</a:t>
            </a:r>
          </a:p>
          <a:p>
            <a:pPr marL="0" indent="0">
              <a:buNone/>
            </a:pPr>
            <a:r>
              <a:rPr lang="en-US" dirty="0"/>
              <a:t>“</a:t>
            </a:r>
            <a:r>
              <a:rPr lang="en-US" i="1" dirty="0"/>
              <a:t>The </a:t>
            </a:r>
            <a:r>
              <a:rPr lang="en-US" i="1" cap="small" dirty="0"/>
              <a:t>Lord</a:t>
            </a:r>
            <a:r>
              <a:rPr lang="en-US" i="1" dirty="0"/>
              <a:t> has greatly blessed my master, and he has become great. He has given him flocks and herds, silver and gold, male servants and female servants, camels and donkeys. And Sarah my master’s wife bore a son to my master when she was old, and to him he has given all that he has.</a:t>
            </a:r>
            <a:r>
              <a:rPr lang="en-US" dirty="0"/>
              <a:t>” (Genesis 24:35–36, ESV) </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fulfillment of the Covenant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God blessed Abraham</a:t>
            </a:r>
          </a:p>
          <a:p>
            <a:r>
              <a:rPr lang="en-US" dirty="0" smtClean="0"/>
              <a:t>God blessed or curse others based on their treatment of Abraham [c.f. Gen 12; 20; 26]</a:t>
            </a:r>
          </a:p>
          <a:p>
            <a:pPr marL="0" indent="0">
              <a:buNone/>
            </a:pPr>
            <a:r>
              <a:rPr lang="en-US" dirty="0"/>
              <a:t>“</a:t>
            </a:r>
            <a:r>
              <a:rPr lang="en-US" i="1" dirty="0"/>
              <a:t>When </a:t>
            </a:r>
            <a:r>
              <a:rPr lang="en-US" i="1" dirty="0" smtClean="0"/>
              <a:t>they [Patriarchs] </a:t>
            </a:r>
            <a:r>
              <a:rPr lang="en-US" i="1" dirty="0"/>
              <a:t>were few in number, of little account, and sojourners in it, wandering from nation to nation, from one kingdom to another people, he allowed no one to oppress them; he rebuked kings on their account, saying, “Touch not my anointed ones, do my prophets no harm!”</a:t>
            </a:r>
            <a:r>
              <a:rPr lang="en-US" dirty="0"/>
              <a:t>” (Psalm 105:12–15, ESV)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fulfillment of the Covenant</a:t>
            </a:r>
            <a:endParaRPr lang="en-US" dirty="0"/>
          </a:p>
        </p:txBody>
      </p:sp>
      <p:sp>
        <p:nvSpPr>
          <p:cNvPr id="3" name="Content Placeholder 2"/>
          <p:cNvSpPr>
            <a:spLocks noGrp="1"/>
          </p:cNvSpPr>
          <p:nvPr>
            <p:ph idx="1"/>
          </p:nvPr>
        </p:nvSpPr>
        <p:spPr/>
        <p:txBody>
          <a:bodyPr>
            <a:normAutofit lnSpcReduction="10000"/>
          </a:bodyPr>
          <a:lstStyle/>
          <a:p>
            <a:r>
              <a:rPr lang="en-US" dirty="0" smtClean="0"/>
              <a:t>God blessed Abraham</a:t>
            </a:r>
          </a:p>
          <a:p>
            <a:r>
              <a:rPr lang="en-US" dirty="0" smtClean="0"/>
              <a:t>God blessed or curse others based on their treatment of Abraham</a:t>
            </a:r>
          </a:p>
          <a:p>
            <a:r>
              <a:rPr lang="en-US" dirty="0" smtClean="0"/>
              <a:t>God multiplied Abraham and made a great nation </a:t>
            </a:r>
            <a:r>
              <a:rPr lang="en-US" dirty="0" smtClean="0"/>
              <a:t>out </a:t>
            </a:r>
            <a:r>
              <a:rPr lang="en-US" dirty="0" smtClean="0"/>
              <a:t>of </a:t>
            </a:r>
            <a:r>
              <a:rPr lang="en-US" dirty="0" smtClean="0"/>
              <a:t>him</a:t>
            </a:r>
          </a:p>
          <a:p>
            <a:r>
              <a:rPr lang="en-US" dirty="0" smtClean="0"/>
              <a:t>“</a:t>
            </a:r>
            <a:r>
              <a:rPr lang="en-US" i="1" dirty="0" smtClean="0"/>
              <a:t>But the people of Israel were fruitful and increased greatly; they multiplied and grew exceedingly strong, so that the land was filled with them.</a:t>
            </a:r>
            <a:r>
              <a:rPr lang="en-US" dirty="0" smtClean="0"/>
              <a:t>” (Exodus 1:7, ESV)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fulfillment of the Covenant</a:t>
            </a:r>
            <a:endParaRPr lang="en-US" dirty="0"/>
          </a:p>
        </p:txBody>
      </p:sp>
      <p:sp>
        <p:nvSpPr>
          <p:cNvPr id="3" name="Content Placeholder 2"/>
          <p:cNvSpPr>
            <a:spLocks noGrp="1"/>
          </p:cNvSpPr>
          <p:nvPr>
            <p:ph idx="1"/>
          </p:nvPr>
        </p:nvSpPr>
        <p:spPr/>
        <p:txBody>
          <a:bodyPr/>
          <a:lstStyle/>
          <a:p>
            <a:r>
              <a:rPr lang="en-US" dirty="0" smtClean="0"/>
              <a:t>God blessed Abraham</a:t>
            </a:r>
          </a:p>
          <a:p>
            <a:r>
              <a:rPr lang="en-US" dirty="0" smtClean="0"/>
              <a:t>God blessed or curse others based on their treatment of Abraham</a:t>
            </a:r>
          </a:p>
          <a:p>
            <a:r>
              <a:rPr lang="en-US" dirty="0" smtClean="0"/>
              <a:t>God multiplied Abraham and made a great nation out of him</a:t>
            </a:r>
          </a:p>
          <a:p>
            <a:r>
              <a:rPr lang="en-US" dirty="0" smtClean="0"/>
              <a:t>God gave the land of </a:t>
            </a:r>
            <a:r>
              <a:rPr lang="en-US" dirty="0" smtClean="0"/>
              <a:t>Canaan </a:t>
            </a:r>
            <a:r>
              <a:rPr lang="en-US" dirty="0" smtClean="0"/>
              <a:t>to the Israelites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gave the land of Canaan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t>
            </a:r>
            <a:r>
              <a:rPr lang="en-US" i="1" dirty="0" smtClean="0"/>
              <a:t>Thus the </a:t>
            </a:r>
            <a:r>
              <a:rPr lang="en-US" i="1" cap="small" dirty="0" smtClean="0"/>
              <a:t>Lord</a:t>
            </a:r>
            <a:r>
              <a:rPr lang="en-US" i="1" dirty="0" smtClean="0"/>
              <a:t> gave to Israel all the land that he swore to give to their fathers. And they took possession of it, and they settled there. And the </a:t>
            </a:r>
            <a:r>
              <a:rPr lang="en-US" i="1" cap="small" dirty="0" smtClean="0"/>
              <a:t>Lord</a:t>
            </a:r>
            <a:r>
              <a:rPr lang="en-US" i="1" dirty="0" smtClean="0"/>
              <a:t> gave them rest on every side just as he had sworn to their fathers. Not one of all their enemies had withstood them, for the </a:t>
            </a:r>
            <a:r>
              <a:rPr lang="en-US" i="1" cap="small" dirty="0" smtClean="0"/>
              <a:t>Lord</a:t>
            </a:r>
            <a:r>
              <a:rPr lang="en-US" i="1" dirty="0" smtClean="0"/>
              <a:t> had given all their enemies into their hands. Not one word of all the good promises that the </a:t>
            </a:r>
            <a:r>
              <a:rPr lang="en-US" i="1" cap="small" dirty="0" smtClean="0"/>
              <a:t>Lord</a:t>
            </a:r>
            <a:r>
              <a:rPr lang="en-US" i="1" dirty="0" smtClean="0"/>
              <a:t> had made to the house of Israel had failed; all came to pass.</a:t>
            </a:r>
            <a:r>
              <a:rPr lang="en-US" dirty="0" smtClean="0"/>
              <a:t>” (Joshua 21:43–45, ESV)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Pattern of the Ages</a:t>
            </a:r>
            <a:endParaRPr lang="en-US" dirty="0"/>
          </a:p>
        </p:txBody>
      </p:sp>
      <p:sp>
        <p:nvSpPr>
          <p:cNvPr id="3" name="Content Placeholder 2"/>
          <p:cNvSpPr>
            <a:spLocks noGrp="1"/>
          </p:cNvSpPr>
          <p:nvPr>
            <p:ph idx="1"/>
          </p:nvPr>
        </p:nvSpPr>
        <p:spPr/>
        <p:txBody>
          <a:bodyPr/>
          <a:lstStyle/>
          <a:p>
            <a:r>
              <a:rPr lang="en-US" dirty="0" smtClean="0"/>
              <a:t>How was God worshipped during this time?</a:t>
            </a:r>
          </a:p>
          <a:p>
            <a:r>
              <a:rPr lang="en-US" dirty="0" smtClean="0"/>
              <a:t>What was man’s responsibility during this time?</a:t>
            </a:r>
          </a:p>
          <a:p>
            <a:r>
              <a:rPr lang="en-US" dirty="0" smtClean="0"/>
              <a:t>Who worshipped God and who did not?</a:t>
            </a:r>
          </a:p>
          <a:p>
            <a:r>
              <a:rPr lang="en-US" dirty="0" smtClean="0"/>
              <a:t>How did God keep his promises?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fulfillment of the Covenant</a:t>
            </a:r>
            <a:endParaRPr lang="en-US" dirty="0"/>
          </a:p>
        </p:txBody>
      </p:sp>
      <p:sp>
        <p:nvSpPr>
          <p:cNvPr id="3" name="Content Placeholder 2"/>
          <p:cNvSpPr>
            <a:spLocks noGrp="1"/>
          </p:cNvSpPr>
          <p:nvPr>
            <p:ph idx="1"/>
          </p:nvPr>
        </p:nvSpPr>
        <p:spPr/>
        <p:txBody>
          <a:bodyPr/>
          <a:lstStyle/>
          <a:p>
            <a:r>
              <a:rPr lang="en-US" dirty="0" smtClean="0"/>
              <a:t>God blessed Abraham</a:t>
            </a:r>
          </a:p>
          <a:p>
            <a:r>
              <a:rPr lang="en-US" dirty="0" smtClean="0"/>
              <a:t>God blessed or curse others based on their treatment of Abraham</a:t>
            </a:r>
          </a:p>
          <a:p>
            <a:r>
              <a:rPr lang="en-US" dirty="0" smtClean="0"/>
              <a:t>God multiplied Abraham and made a great nation out of him</a:t>
            </a:r>
          </a:p>
          <a:p>
            <a:r>
              <a:rPr lang="en-US" dirty="0" smtClean="0"/>
              <a:t>God gave the land of </a:t>
            </a:r>
            <a:r>
              <a:rPr lang="en-US" dirty="0" smtClean="0"/>
              <a:t>Canaan </a:t>
            </a:r>
            <a:r>
              <a:rPr lang="en-US" dirty="0" smtClean="0"/>
              <a:t>to the Israelites</a:t>
            </a:r>
          </a:p>
          <a:p>
            <a:r>
              <a:rPr lang="en-US" dirty="0" smtClean="0"/>
              <a:t>God send Jesus the Son of Abraham to bless the world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 send Jesus the Son of Abraham to bless the </a:t>
            </a:r>
            <a:r>
              <a:rPr lang="en-US" dirty="0" smtClean="0"/>
              <a:t>world</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a:t>
            </a:r>
            <a:r>
              <a:rPr lang="en-US" i="1" dirty="0" smtClean="0"/>
              <a:t>And the Scripture, foreseeing that God would justify the Gentiles by faith, preached </a:t>
            </a:r>
            <a:r>
              <a:rPr lang="en-US" b="1" i="1" dirty="0" smtClean="0"/>
              <a:t>the gospel </a:t>
            </a:r>
            <a:r>
              <a:rPr lang="en-US" i="1" dirty="0" smtClean="0"/>
              <a:t>beforehand to Abraham, saying, “</a:t>
            </a:r>
            <a:r>
              <a:rPr lang="en-US" b="1" i="1" dirty="0" smtClean="0"/>
              <a:t>In you shall all the nations be blessed</a:t>
            </a:r>
            <a:r>
              <a:rPr lang="en-US" b="1" i="1" dirty="0" smtClean="0"/>
              <a:t>.”</a:t>
            </a:r>
            <a:r>
              <a:rPr lang="en-US" b="1" dirty="0" smtClean="0"/>
              <a:t> </a:t>
            </a:r>
            <a:r>
              <a:rPr lang="en-US" dirty="0" smtClean="0"/>
              <a:t>(Galatians 3:8, ESV) </a:t>
            </a:r>
          </a:p>
          <a:p>
            <a:pPr>
              <a:buNone/>
            </a:pPr>
            <a:r>
              <a:rPr lang="en-US" dirty="0" smtClean="0"/>
              <a:t>“</a:t>
            </a:r>
            <a:r>
              <a:rPr lang="en-US" b="1" i="1" dirty="0" smtClean="0"/>
              <a:t>Christ redeemed us </a:t>
            </a:r>
            <a:r>
              <a:rPr lang="en-US" i="1" dirty="0" smtClean="0"/>
              <a:t>from the curse of the law by becoming a curse for us—for it is written, “Cursed is everyone who is hanged on a tree”— </a:t>
            </a:r>
            <a:r>
              <a:rPr lang="en-US" b="1" i="1" dirty="0" smtClean="0"/>
              <a:t>so that </a:t>
            </a:r>
            <a:r>
              <a:rPr lang="en-US" i="1" dirty="0" smtClean="0"/>
              <a:t>in Christ Jesus </a:t>
            </a:r>
            <a:r>
              <a:rPr lang="en-US" b="1" i="1" dirty="0" smtClean="0"/>
              <a:t>the blessing of Abraham might come to the Gentiles</a:t>
            </a:r>
            <a:r>
              <a:rPr lang="en-US" i="1" dirty="0" smtClean="0"/>
              <a:t>, so that we might receive the promised Spirit through faith.</a:t>
            </a:r>
            <a:r>
              <a:rPr lang="en-US" dirty="0" smtClean="0"/>
              <a:t>” (Galatians 3:13–14, ESV)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Continued Fulfillment of the Covenant</a:t>
            </a:r>
            <a:endParaRPr lang="en-US" dirty="0"/>
          </a:p>
        </p:txBody>
      </p:sp>
      <p:sp>
        <p:nvSpPr>
          <p:cNvPr id="3" name="Content Placeholder 2"/>
          <p:cNvSpPr>
            <a:spLocks noGrp="1"/>
          </p:cNvSpPr>
          <p:nvPr>
            <p:ph idx="1"/>
          </p:nvPr>
        </p:nvSpPr>
        <p:spPr/>
        <p:txBody>
          <a:bodyPr/>
          <a:lstStyle/>
          <a:p>
            <a:r>
              <a:rPr lang="en-US" dirty="0" smtClean="0"/>
              <a:t>Israel’s continued existence as a </a:t>
            </a:r>
            <a:r>
              <a:rPr lang="en-US" dirty="0" smtClean="0"/>
              <a:t>nation</a:t>
            </a:r>
          </a:p>
          <a:p>
            <a:r>
              <a:rPr lang="en-US" dirty="0" smtClean="0"/>
              <a:t>“</a:t>
            </a:r>
            <a:r>
              <a:rPr lang="en-US" i="1" dirty="0" smtClean="0"/>
              <a:t>And I will establish my covenant between me and you and your offspring after you </a:t>
            </a:r>
            <a:r>
              <a:rPr lang="en-US" b="1" i="1" dirty="0" smtClean="0"/>
              <a:t>throughout their generations </a:t>
            </a:r>
            <a:r>
              <a:rPr lang="en-US" i="1" dirty="0" smtClean="0"/>
              <a:t>for an </a:t>
            </a:r>
            <a:r>
              <a:rPr lang="en-US" b="1" i="1" dirty="0" smtClean="0"/>
              <a:t>everlasting</a:t>
            </a:r>
            <a:r>
              <a:rPr lang="en-US" i="1" dirty="0" smtClean="0"/>
              <a:t> covenant, to be God to you and to your offspring after you.</a:t>
            </a:r>
            <a:r>
              <a:rPr lang="en-US" dirty="0" smtClean="0"/>
              <a:t>” (Genesis 17:7, ESV)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Continued Fulfillment of the Covenant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Israel’s continued existence as a </a:t>
            </a:r>
            <a:r>
              <a:rPr lang="en-US" dirty="0" smtClean="0"/>
              <a:t>nation</a:t>
            </a:r>
          </a:p>
          <a:p>
            <a:pPr marL="0">
              <a:buNone/>
            </a:pPr>
            <a:r>
              <a:rPr lang="en-US" dirty="0" smtClean="0"/>
              <a:t>“</a:t>
            </a:r>
            <a:r>
              <a:rPr lang="en-US" i="1" dirty="0" smtClean="0"/>
              <a:t>Thus says the </a:t>
            </a:r>
            <a:r>
              <a:rPr lang="en-US" i="1" cap="small" dirty="0" smtClean="0"/>
              <a:t>Lord</a:t>
            </a:r>
            <a:r>
              <a:rPr lang="en-US" i="1" dirty="0" smtClean="0"/>
              <a:t>, who gives the sun for light by day and the fixed order of the moon and the stars for light by night, who stirs up the sea so that its waves roar— the </a:t>
            </a:r>
            <a:r>
              <a:rPr lang="en-US" i="1" cap="small" dirty="0" smtClean="0"/>
              <a:t>Lord</a:t>
            </a:r>
            <a:r>
              <a:rPr lang="en-US" i="1" dirty="0" smtClean="0"/>
              <a:t> of hosts is his name: “</a:t>
            </a:r>
            <a:r>
              <a:rPr lang="en-US" b="1" i="1" dirty="0" smtClean="0"/>
              <a:t>If this fixed order departs from before me</a:t>
            </a:r>
            <a:r>
              <a:rPr lang="en-US" i="1" dirty="0" smtClean="0"/>
              <a:t>, declares the </a:t>
            </a:r>
            <a:r>
              <a:rPr lang="en-US" i="1" cap="small" dirty="0" smtClean="0"/>
              <a:t>Lord</a:t>
            </a:r>
            <a:r>
              <a:rPr lang="en-US" i="1" dirty="0" smtClean="0"/>
              <a:t>, </a:t>
            </a:r>
            <a:r>
              <a:rPr lang="en-US" b="1" i="1" dirty="0" smtClean="0"/>
              <a:t>then shall the offspring of Israel cease </a:t>
            </a:r>
            <a:r>
              <a:rPr lang="en-US" i="1" dirty="0" smtClean="0"/>
              <a:t>from being a nation before me forever.” Thus says the </a:t>
            </a:r>
            <a:r>
              <a:rPr lang="en-US" i="1" cap="small" dirty="0" smtClean="0"/>
              <a:t>Lord</a:t>
            </a:r>
            <a:r>
              <a:rPr lang="en-US" i="1" dirty="0" smtClean="0"/>
              <a:t>: “</a:t>
            </a:r>
            <a:r>
              <a:rPr lang="en-US" b="1" i="1" dirty="0" smtClean="0"/>
              <a:t>If the heavens above can be measured</a:t>
            </a:r>
            <a:r>
              <a:rPr lang="en-US" i="1" dirty="0" smtClean="0"/>
              <a:t>, and the foundations of the earth below can be explored, </a:t>
            </a:r>
            <a:r>
              <a:rPr lang="en-US" b="1" i="1" dirty="0" smtClean="0"/>
              <a:t>then I will cast off all the offspring of Israel </a:t>
            </a:r>
            <a:r>
              <a:rPr lang="en-US" i="1" dirty="0" smtClean="0"/>
              <a:t>for all that they have done, declares the </a:t>
            </a:r>
            <a:r>
              <a:rPr lang="en-US" i="1" cap="small" dirty="0" smtClean="0"/>
              <a:t>Lord</a:t>
            </a:r>
            <a:r>
              <a:rPr lang="en-US" i="1" dirty="0" smtClean="0"/>
              <a:t>.”</a:t>
            </a:r>
            <a:r>
              <a:rPr lang="en-US" dirty="0" smtClean="0"/>
              <a:t>” (Jeremiah 31:35–37, ESV)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Continued Fulfillment of the Covenant</a:t>
            </a:r>
            <a:endParaRPr lang="en-US" dirty="0"/>
          </a:p>
        </p:txBody>
      </p:sp>
      <p:sp>
        <p:nvSpPr>
          <p:cNvPr id="3" name="Content Placeholder 2"/>
          <p:cNvSpPr>
            <a:spLocks noGrp="1"/>
          </p:cNvSpPr>
          <p:nvPr>
            <p:ph idx="1"/>
          </p:nvPr>
        </p:nvSpPr>
        <p:spPr/>
        <p:txBody>
          <a:bodyPr/>
          <a:lstStyle/>
          <a:p>
            <a:r>
              <a:rPr lang="en-US" dirty="0" smtClean="0"/>
              <a:t>Israel’s continued existence as a nation</a:t>
            </a:r>
          </a:p>
          <a:p>
            <a:r>
              <a:rPr lang="en-US" dirty="0" smtClean="0"/>
              <a:t>Israel’s complete possession of the land </a:t>
            </a:r>
            <a:r>
              <a:rPr lang="en-US" dirty="0" smtClean="0"/>
              <a:t>forever</a:t>
            </a:r>
            <a:endParaRPr lang="en-US" dirty="0" smtClean="0"/>
          </a:p>
          <a:p>
            <a:pPr>
              <a:buNone/>
            </a:pPr>
            <a:r>
              <a:rPr lang="en-US" dirty="0" smtClean="0"/>
              <a:t>“</a:t>
            </a:r>
            <a:r>
              <a:rPr lang="en-US" i="1" dirty="0" smtClean="0"/>
              <a:t>And </a:t>
            </a:r>
            <a:r>
              <a:rPr lang="en-US" b="1" i="1" dirty="0" smtClean="0"/>
              <a:t>I will give to you </a:t>
            </a:r>
            <a:r>
              <a:rPr lang="en-US" i="1" dirty="0" smtClean="0"/>
              <a:t>and to your offspring after you the land of your </a:t>
            </a:r>
            <a:r>
              <a:rPr lang="en-US" i="1" dirty="0" err="1" smtClean="0"/>
              <a:t>sojournings</a:t>
            </a:r>
            <a:r>
              <a:rPr lang="en-US" i="1" dirty="0" smtClean="0"/>
              <a:t>, </a:t>
            </a:r>
            <a:r>
              <a:rPr lang="en-US" b="1" i="1" dirty="0" smtClean="0"/>
              <a:t>all the land of Canaan, for an everlasting possession,</a:t>
            </a:r>
            <a:r>
              <a:rPr lang="en-US" i="1" dirty="0" smtClean="0"/>
              <a:t> and I will be their God.”</a:t>
            </a:r>
            <a:r>
              <a:rPr lang="en-US" dirty="0" smtClean="0"/>
              <a:t>” (Genesis 17:8, ESV)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Continued Fulfillment of the Covenant</a:t>
            </a:r>
            <a:endParaRPr lang="en-US" dirty="0"/>
          </a:p>
        </p:txBody>
      </p:sp>
      <p:sp>
        <p:nvSpPr>
          <p:cNvPr id="3" name="Content Placeholder 2"/>
          <p:cNvSpPr>
            <a:spLocks noGrp="1"/>
          </p:cNvSpPr>
          <p:nvPr>
            <p:ph idx="1"/>
          </p:nvPr>
        </p:nvSpPr>
        <p:spPr/>
        <p:txBody>
          <a:bodyPr>
            <a:normAutofit/>
          </a:bodyPr>
          <a:lstStyle/>
          <a:p>
            <a:r>
              <a:rPr lang="en-US" dirty="0" smtClean="0"/>
              <a:t>Israel’s continued existence as a nation</a:t>
            </a:r>
          </a:p>
          <a:p>
            <a:r>
              <a:rPr lang="en-US" dirty="0" smtClean="0"/>
              <a:t>Israel’s complete possession of the land </a:t>
            </a:r>
            <a:r>
              <a:rPr lang="en-US" dirty="0" smtClean="0"/>
              <a:t>forever</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581400" cy="1327150"/>
          </a:xfrm>
        </p:spPr>
        <p:txBody>
          <a:bodyPr>
            <a:noAutofit/>
          </a:bodyPr>
          <a:lstStyle/>
          <a:p>
            <a:r>
              <a:rPr lang="en-US" sz="2800" dirty="0" smtClean="0"/>
              <a:t>Israel’s Complete Possession of the Land Forever</a:t>
            </a:r>
            <a:endParaRPr lang="en-US" sz="2800" dirty="0"/>
          </a:p>
        </p:txBody>
      </p:sp>
      <p:sp>
        <p:nvSpPr>
          <p:cNvPr id="6" name="Text Placeholder 5"/>
          <p:cNvSpPr>
            <a:spLocks noGrp="1"/>
          </p:cNvSpPr>
          <p:nvPr>
            <p:ph type="body" sz="half" idx="2"/>
          </p:nvPr>
        </p:nvSpPr>
        <p:spPr>
          <a:xfrm>
            <a:off x="457200" y="1524000"/>
            <a:ext cx="3581400" cy="4889500"/>
          </a:xfrm>
        </p:spPr>
        <p:txBody>
          <a:bodyPr>
            <a:noAutofit/>
          </a:bodyPr>
          <a:lstStyle/>
          <a:p>
            <a:r>
              <a:rPr lang="en-US" sz="2600" dirty="0" smtClean="0"/>
              <a:t>“</a:t>
            </a:r>
            <a:r>
              <a:rPr lang="en-US" sz="2600" i="1" dirty="0" smtClean="0"/>
              <a:t>Thus says the Lord </a:t>
            </a:r>
            <a:r>
              <a:rPr lang="en-US" sz="2600" i="1" cap="small" dirty="0" smtClean="0"/>
              <a:t>God</a:t>
            </a:r>
            <a:r>
              <a:rPr lang="en-US" sz="2600" i="1" dirty="0" smtClean="0"/>
              <a:t>: “This is the boundary by which you shall divide the land for inheritance among the twelve tribes of Israel</a:t>
            </a:r>
            <a:r>
              <a:rPr lang="en-US" sz="2600" i="1" dirty="0" smtClean="0"/>
              <a:t>.... </a:t>
            </a:r>
            <a:r>
              <a:rPr lang="en-US" sz="2600" i="1" dirty="0" smtClean="0"/>
              <a:t>And you shall divide equally what I swore to give to your fathers. This land shall fall to you as your inheritance.</a:t>
            </a:r>
            <a:r>
              <a:rPr lang="en-US" sz="2600" dirty="0" smtClean="0"/>
              <a:t>” (</a:t>
            </a:r>
            <a:r>
              <a:rPr lang="en-US" sz="2600" dirty="0" smtClean="0"/>
              <a:t>Ezek 47:13–14) </a:t>
            </a:r>
            <a:endParaRPr lang="en-US" sz="2600" dirty="0" smtClean="0"/>
          </a:p>
          <a:p>
            <a:endParaRPr lang="en-US" sz="26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054898" y="273050"/>
            <a:ext cx="4403301" cy="6207297"/>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Continued Fulfillment of the Covenant</a:t>
            </a:r>
            <a:endParaRPr lang="en-US" dirty="0"/>
          </a:p>
        </p:txBody>
      </p:sp>
      <p:sp>
        <p:nvSpPr>
          <p:cNvPr id="3" name="Content Placeholder 2"/>
          <p:cNvSpPr>
            <a:spLocks noGrp="1"/>
          </p:cNvSpPr>
          <p:nvPr>
            <p:ph idx="1"/>
          </p:nvPr>
        </p:nvSpPr>
        <p:spPr/>
        <p:txBody>
          <a:bodyPr>
            <a:normAutofit/>
          </a:bodyPr>
          <a:lstStyle/>
          <a:p>
            <a:r>
              <a:rPr lang="en-US" dirty="0" smtClean="0"/>
              <a:t>Israel’s continued existence as a nation</a:t>
            </a:r>
          </a:p>
          <a:p>
            <a:r>
              <a:rPr lang="en-US" dirty="0" smtClean="0"/>
              <a:t>Israel’s complete possession of the land </a:t>
            </a:r>
            <a:r>
              <a:rPr lang="en-US" dirty="0" smtClean="0"/>
              <a:t>forever</a:t>
            </a:r>
          </a:p>
          <a:p>
            <a:r>
              <a:rPr lang="en-US" dirty="0" smtClean="0"/>
              <a:t>Israel restored will bring even greater blessing for the world</a:t>
            </a: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Israel restored </a:t>
            </a:r>
            <a:r>
              <a:rPr lang="en-US" dirty="0" smtClean="0"/>
              <a:t>will bring even </a:t>
            </a:r>
            <a:r>
              <a:rPr lang="en-US" dirty="0" smtClean="0"/>
              <a:t>greater blessing for the </a:t>
            </a:r>
            <a:r>
              <a:rPr lang="en-US" dirty="0" smtClean="0"/>
              <a:t>world</a:t>
            </a:r>
            <a:endParaRPr lang="en-US" dirty="0"/>
          </a:p>
        </p:txBody>
      </p:sp>
      <p:sp>
        <p:nvSpPr>
          <p:cNvPr id="3" name="Content Placeholder 2"/>
          <p:cNvSpPr>
            <a:spLocks noGrp="1"/>
          </p:cNvSpPr>
          <p:nvPr>
            <p:ph idx="1"/>
          </p:nvPr>
        </p:nvSpPr>
        <p:spPr/>
        <p:txBody>
          <a:bodyPr/>
          <a:lstStyle/>
          <a:p>
            <a:pPr>
              <a:buNone/>
            </a:pPr>
            <a:r>
              <a:rPr lang="en-US" dirty="0" smtClean="0"/>
              <a:t>“</a:t>
            </a:r>
            <a:r>
              <a:rPr lang="en-US" i="1" dirty="0" smtClean="0"/>
              <a:t>So I ask, did they </a:t>
            </a:r>
            <a:r>
              <a:rPr lang="en-US" i="1" dirty="0" smtClean="0"/>
              <a:t>[Israel] stumble </a:t>
            </a:r>
            <a:r>
              <a:rPr lang="en-US" i="1" dirty="0" smtClean="0"/>
              <a:t>in order that they might fall? By no means! Rather through their trespass salvation has come to the Gentiles, so as to make Israel jealous. Now if their trespass means riches for the world, and if their failure means riches for the Gentiles, how much more will their full inclusion mean!</a:t>
            </a:r>
            <a:r>
              <a:rPr lang="en-US" dirty="0" smtClean="0"/>
              <a:t>” (Romans 11:11–12, ESV)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Israel restored </a:t>
            </a:r>
            <a:r>
              <a:rPr lang="en-US" dirty="0" smtClean="0"/>
              <a:t>will bring even </a:t>
            </a:r>
            <a:r>
              <a:rPr lang="en-US" dirty="0" smtClean="0"/>
              <a:t>greater blessing for the </a:t>
            </a:r>
            <a:r>
              <a:rPr lang="en-US" dirty="0" smtClean="0"/>
              <a:t>world</a:t>
            </a:r>
            <a:endParaRPr lang="en-US" dirty="0"/>
          </a:p>
        </p:txBody>
      </p:sp>
      <p:sp>
        <p:nvSpPr>
          <p:cNvPr id="3" name="Content Placeholder 2"/>
          <p:cNvSpPr>
            <a:spLocks noGrp="1"/>
          </p:cNvSpPr>
          <p:nvPr>
            <p:ph idx="1"/>
          </p:nvPr>
        </p:nvSpPr>
        <p:spPr/>
        <p:txBody>
          <a:bodyPr/>
          <a:lstStyle/>
          <a:p>
            <a:pPr>
              <a:buNone/>
            </a:pPr>
            <a:r>
              <a:rPr lang="en-US" dirty="0" smtClean="0"/>
              <a:t>“</a:t>
            </a:r>
            <a:r>
              <a:rPr lang="en-US" i="1" dirty="0" smtClean="0"/>
              <a:t>Now I am speaking to you Gentiles. Inasmuch then as I am an apostle to the Gentiles, I magnify my ministry in order somehow to make my fellow Jews jealous, and thus save some of them. For if their rejection means the reconciliation of the world, what will their acceptance mean but life from the dead?</a:t>
            </a:r>
            <a:r>
              <a:rPr lang="en-US" dirty="0" smtClean="0"/>
              <a:t>” (Romans 11:13–15, ESV)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so Far</a:t>
            </a:r>
            <a:endParaRPr lang="en-US" dirty="0"/>
          </a:p>
        </p:txBody>
      </p:sp>
      <p:sp>
        <p:nvSpPr>
          <p:cNvPr id="3" name="Content Placeholder 2"/>
          <p:cNvSpPr>
            <a:spLocks noGrp="1"/>
          </p:cNvSpPr>
          <p:nvPr>
            <p:ph idx="1"/>
          </p:nvPr>
        </p:nvSpPr>
        <p:spPr/>
        <p:txBody>
          <a:bodyPr/>
          <a:lstStyle/>
          <a:p>
            <a:r>
              <a:rPr lang="en-US" dirty="0" smtClean="0"/>
              <a:t>The knowledge of God was gradually being abandoned by all nations, therefore God blessed Abraham to preserve the hope of salvation for all mankind</a:t>
            </a:r>
          </a:p>
          <a:p>
            <a:r>
              <a:rPr lang="en-US" dirty="0" smtClean="0"/>
              <a:t>God blessed Abraham</a:t>
            </a:r>
          </a:p>
          <a:p>
            <a:pPr lvl="1"/>
            <a:r>
              <a:rPr lang="en-US" dirty="0" smtClean="0"/>
              <a:t>With a multitude of descendants who became the great nation of Israel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so Far</a:t>
            </a:r>
            <a:endParaRPr lang="en-US" dirty="0"/>
          </a:p>
        </p:txBody>
      </p:sp>
      <p:sp>
        <p:nvSpPr>
          <p:cNvPr id="3" name="Content Placeholder 2"/>
          <p:cNvSpPr>
            <a:spLocks noGrp="1"/>
          </p:cNvSpPr>
          <p:nvPr>
            <p:ph idx="1"/>
          </p:nvPr>
        </p:nvSpPr>
        <p:spPr/>
        <p:txBody>
          <a:bodyPr/>
          <a:lstStyle/>
          <a:p>
            <a:r>
              <a:rPr lang="en-US" dirty="0" smtClean="0"/>
              <a:t>The knowledge of God was gradually being abandoned by all nations, therefore God blessed Abraham to preserve the hope of salvation for all mankind</a:t>
            </a:r>
          </a:p>
          <a:p>
            <a:r>
              <a:rPr lang="en-US" dirty="0" smtClean="0"/>
              <a:t>God blessed Abraham</a:t>
            </a:r>
          </a:p>
          <a:p>
            <a:pPr lvl="1"/>
            <a:r>
              <a:rPr lang="en-US" dirty="0" smtClean="0"/>
              <a:t>With a multitude of descendants </a:t>
            </a:r>
          </a:p>
          <a:p>
            <a:pPr lvl="1"/>
            <a:r>
              <a:rPr lang="en-US" dirty="0" smtClean="0"/>
              <a:t>With the land of </a:t>
            </a:r>
            <a:r>
              <a:rPr lang="en-US" dirty="0" smtClean="0"/>
              <a:t>Canaan </a:t>
            </a:r>
            <a:r>
              <a:rPr lang="en-US" dirty="0" smtClean="0"/>
              <a:t>forever</a:t>
            </a:r>
          </a:p>
          <a:p>
            <a:pPr lvl="1"/>
            <a:r>
              <a:rPr lang="en-US" dirty="0" smtClean="0"/>
              <a:t>With great blessing that would flow to all mankind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Impact of the </a:t>
            </a:r>
            <a:r>
              <a:rPr lang="en-US" dirty="0" err="1" smtClean="0"/>
              <a:t>Abrahamic</a:t>
            </a:r>
            <a:r>
              <a:rPr lang="en-US" dirty="0" smtClean="0"/>
              <a:t> Covenant</a:t>
            </a:r>
            <a:endParaRPr lang="en-US" dirty="0"/>
          </a:p>
        </p:txBody>
      </p:sp>
      <p:sp>
        <p:nvSpPr>
          <p:cNvPr id="5" name="Text Placeholder 4"/>
          <p:cNvSpPr>
            <a:spLocks noGrp="1"/>
          </p:cNvSpPr>
          <p:nvPr>
            <p:ph type="body" idx="1"/>
          </p:nvPr>
        </p:nvSpPr>
        <p:spPr/>
        <p:txBody>
          <a:bodyPr/>
          <a:lstStyle/>
          <a:p>
            <a:r>
              <a:rPr lang="en-US" dirty="0" smtClean="0"/>
              <a:t>Gen 17; Heb 11; Ps 105; Josh 21;  </a:t>
            </a:r>
            <a:r>
              <a:rPr lang="en-US" dirty="0" err="1" smtClean="0"/>
              <a:t>Jer</a:t>
            </a:r>
            <a:r>
              <a:rPr lang="en-US" dirty="0" smtClean="0"/>
              <a:t> 31; Ezek 47; Rom 11</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a:t>
            </a:r>
            <a:r>
              <a:rPr lang="en-US" dirty="0" smtClean="0"/>
              <a:t>God of Abraham</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God would become the God of Abraham and his descendants forever </a:t>
            </a:r>
          </a:p>
          <a:p>
            <a:pPr marL="0" indent="0">
              <a:buNone/>
            </a:pPr>
            <a:r>
              <a:rPr lang="en-US" dirty="0"/>
              <a:t>“</a:t>
            </a:r>
            <a:r>
              <a:rPr lang="en-US" i="1" dirty="0"/>
              <a:t>And I will establish my covenant between me and you and your offspring after you throughout their generations for an </a:t>
            </a:r>
            <a:r>
              <a:rPr lang="en-US" i="1" u="sng" dirty="0"/>
              <a:t>everlasting</a:t>
            </a:r>
            <a:r>
              <a:rPr lang="en-US" i="1" dirty="0"/>
              <a:t> covenant, </a:t>
            </a:r>
            <a:r>
              <a:rPr lang="en-US" b="1" i="1" dirty="0"/>
              <a:t>to be God to you and to your offspring after you.</a:t>
            </a:r>
            <a:r>
              <a:rPr lang="en-US" i="1" dirty="0"/>
              <a:t> And I will give to you and to your offspring after you the land of your </a:t>
            </a:r>
            <a:r>
              <a:rPr lang="en-US" i="1" dirty="0" err="1"/>
              <a:t>sojournings</a:t>
            </a:r>
            <a:r>
              <a:rPr lang="en-US" i="1" dirty="0"/>
              <a:t>, all the land of Canaan, for an </a:t>
            </a:r>
            <a:r>
              <a:rPr lang="en-US" i="1" u="sng" dirty="0"/>
              <a:t>everlasting</a:t>
            </a:r>
            <a:r>
              <a:rPr lang="en-US" i="1" dirty="0"/>
              <a:t> possession, and </a:t>
            </a:r>
            <a:r>
              <a:rPr lang="en-US" b="1" i="1" dirty="0"/>
              <a:t>I will be their God</a:t>
            </a:r>
            <a:r>
              <a:rPr lang="en-US" i="1" dirty="0"/>
              <a:t>.”</a:t>
            </a:r>
            <a:r>
              <a:rPr lang="en-US" dirty="0"/>
              <a:t>” (Genesis 17:7–8, ESV)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God of Abraham</a:t>
            </a:r>
            <a:endParaRPr lang="en-US" dirty="0"/>
          </a:p>
        </p:txBody>
      </p:sp>
      <p:sp>
        <p:nvSpPr>
          <p:cNvPr id="5" name="Content Placeholder 4"/>
          <p:cNvSpPr>
            <a:spLocks noGrp="1"/>
          </p:cNvSpPr>
          <p:nvPr>
            <p:ph idx="1"/>
          </p:nvPr>
        </p:nvSpPr>
        <p:spPr/>
        <p:txBody>
          <a:bodyPr>
            <a:normAutofit/>
          </a:bodyPr>
          <a:lstStyle/>
          <a:p>
            <a:r>
              <a:rPr lang="en-US" dirty="0" smtClean="0"/>
              <a:t>God would become the God of Abraham</a:t>
            </a:r>
          </a:p>
          <a:p>
            <a:r>
              <a:rPr lang="en-US" dirty="0" smtClean="0"/>
              <a:t>Some did worship God during the Age of Promise</a:t>
            </a:r>
          </a:p>
          <a:p>
            <a:pPr lvl="1"/>
            <a:r>
              <a:rPr lang="en-US" dirty="0" smtClean="0"/>
              <a:t>A few Gentiles</a:t>
            </a:r>
          </a:p>
          <a:p>
            <a:pPr lvl="2"/>
            <a:r>
              <a:rPr lang="en-US" dirty="0" smtClean="0"/>
              <a:t>Melchizedek Gen 14:18-20</a:t>
            </a:r>
          </a:p>
          <a:p>
            <a:pPr lvl="2"/>
            <a:r>
              <a:rPr lang="en-US" dirty="0"/>
              <a:t>“</a:t>
            </a:r>
            <a:r>
              <a:rPr lang="en-US" i="1" dirty="0"/>
              <a:t>And Melchizedek king of Salem brought out bread and wine. (He was priest of God Most High.)</a:t>
            </a:r>
            <a:r>
              <a:rPr lang="en-US" dirty="0"/>
              <a:t>” (Genesis 14:18, ESV) </a:t>
            </a:r>
            <a:endParaRPr lang="en-US" dirty="0" smtClean="0"/>
          </a:p>
          <a:p>
            <a:pPr lvl="2"/>
            <a:r>
              <a:rPr lang="en-US" dirty="0" smtClean="0"/>
              <a:t>Job</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True God</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God would become the God of Abraham</a:t>
            </a:r>
          </a:p>
          <a:p>
            <a:r>
              <a:rPr lang="en-US" dirty="0" smtClean="0"/>
              <a:t>Some did worship God during the Age of Promise</a:t>
            </a:r>
          </a:p>
          <a:p>
            <a:pPr lvl="1"/>
            <a:r>
              <a:rPr lang="en-US" dirty="0" smtClean="0"/>
              <a:t>A few Gentiles</a:t>
            </a:r>
            <a:endParaRPr lang="en-US" dirty="0"/>
          </a:p>
          <a:p>
            <a:pPr lvl="1"/>
            <a:r>
              <a:rPr lang="en-US" dirty="0" smtClean="0"/>
              <a:t>The Patriarchs – Abraham</a:t>
            </a:r>
            <a:endParaRPr lang="en-US" dirty="0"/>
          </a:p>
          <a:p>
            <a:pPr marL="0">
              <a:buNone/>
            </a:pPr>
            <a:r>
              <a:rPr lang="en-US" dirty="0" smtClean="0"/>
              <a:t>“</a:t>
            </a:r>
            <a:r>
              <a:rPr lang="en-US" b="1" i="1" dirty="0" smtClean="0"/>
              <a:t>By faith Abraham </a:t>
            </a:r>
            <a:r>
              <a:rPr lang="en-US" i="1" dirty="0" smtClean="0"/>
              <a:t>obeyed when he was called to go out to a place that he was to receive as an inheritance. And he went out, not knowing where he was going. </a:t>
            </a:r>
            <a:r>
              <a:rPr lang="en-US" b="1" i="1" dirty="0" smtClean="0"/>
              <a:t>By faith </a:t>
            </a:r>
            <a:r>
              <a:rPr lang="en-US" i="1" dirty="0" smtClean="0"/>
              <a:t>he went to live in the land of promise, as in a foreign land, living in tents with Isaac and Jacob, heirs with him of the same promise.</a:t>
            </a:r>
            <a:r>
              <a:rPr lang="en-US" dirty="0" smtClean="0"/>
              <a:t>” (Hebrews 11:8–9, ESV) </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Worship of the God of Abraham</a:t>
            </a:r>
            <a:endParaRPr lang="en-US" dirty="0"/>
          </a:p>
        </p:txBody>
      </p:sp>
      <p:sp>
        <p:nvSpPr>
          <p:cNvPr id="5" name="Content Placeholder 4"/>
          <p:cNvSpPr>
            <a:spLocks noGrp="1"/>
          </p:cNvSpPr>
          <p:nvPr>
            <p:ph idx="1"/>
          </p:nvPr>
        </p:nvSpPr>
        <p:spPr/>
        <p:txBody>
          <a:bodyPr>
            <a:normAutofit fontScale="92500"/>
          </a:bodyPr>
          <a:lstStyle/>
          <a:p>
            <a:r>
              <a:rPr lang="en-US" dirty="0" smtClean="0"/>
              <a:t>God would become the God of Abraham</a:t>
            </a:r>
          </a:p>
          <a:p>
            <a:r>
              <a:rPr lang="en-US" dirty="0" smtClean="0"/>
              <a:t>Some did worship God during the Age of Promise</a:t>
            </a:r>
          </a:p>
          <a:p>
            <a:pPr lvl="1"/>
            <a:r>
              <a:rPr lang="en-US" dirty="0" smtClean="0"/>
              <a:t>A few Gentiles</a:t>
            </a:r>
            <a:endParaRPr lang="en-US" dirty="0"/>
          </a:p>
          <a:p>
            <a:pPr lvl="1"/>
            <a:r>
              <a:rPr lang="en-US" dirty="0" smtClean="0"/>
              <a:t>The Patriarchs – Abraham, Isaac, and Jacob</a:t>
            </a:r>
          </a:p>
          <a:p>
            <a:pPr>
              <a:buNone/>
            </a:pPr>
            <a:r>
              <a:rPr lang="en-US" dirty="0"/>
              <a:t>“</a:t>
            </a:r>
            <a:r>
              <a:rPr lang="en-US" b="1" i="1" dirty="0"/>
              <a:t>By faith Isaac </a:t>
            </a:r>
            <a:r>
              <a:rPr lang="en-US" i="1" dirty="0"/>
              <a:t>invoked future blessings on Jacob and Esau. </a:t>
            </a:r>
            <a:r>
              <a:rPr lang="en-US" b="1" i="1" dirty="0"/>
              <a:t>By faith Jacob</a:t>
            </a:r>
            <a:r>
              <a:rPr lang="en-US" i="1" dirty="0"/>
              <a:t>, when dying, blessed each of the sons of Joseph, bowing in worship over the head of his staff.</a:t>
            </a:r>
            <a:r>
              <a:rPr lang="en-US" dirty="0"/>
              <a:t>” (Hebrews 11:20–21, ESV) </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TotalTime>
  <Words>1913</Words>
  <Application>Microsoft Office PowerPoint</Application>
  <PresentationFormat>On-screen Show (4:3)</PresentationFormat>
  <Paragraphs>122</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The Impact of God’s Covenant with Abraham</vt:lpstr>
      <vt:lpstr>The Pattern of the Ages</vt:lpstr>
      <vt:lpstr>The Story so Far</vt:lpstr>
      <vt:lpstr>The Story so Far</vt:lpstr>
      <vt:lpstr>The Impact of the Abrahamic Covenant</vt:lpstr>
      <vt:lpstr>Worship of the God of Abraham</vt:lpstr>
      <vt:lpstr>Worship of the God of Abraham</vt:lpstr>
      <vt:lpstr>Worship of the True God</vt:lpstr>
      <vt:lpstr>Worship of the God of Abraham</vt:lpstr>
      <vt:lpstr>Worship of the God of Abraham</vt:lpstr>
      <vt:lpstr>Worship of the God of Abraham</vt:lpstr>
      <vt:lpstr>Worship of the God of Abraham</vt:lpstr>
      <vt:lpstr>Worship of the God of Abraham</vt:lpstr>
      <vt:lpstr>Many Israelites Also Worshiped Idols</vt:lpstr>
      <vt:lpstr>Past fulfillment of the Covenant</vt:lpstr>
      <vt:lpstr>Past fulfillment of the Covenant</vt:lpstr>
      <vt:lpstr>Past fulfillment of the Covenant</vt:lpstr>
      <vt:lpstr>Past fulfillment of the Covenant</vt:lpstr>
      <vt:lpstr>God gave the land of Canaan</vt:lpstr>
      <vt:lpstr>Past fulfillment of the Covenant</vt:lpstr>
      <vt:lpstr>God send Jesus the Son of Abraham to bless the world</vt:lpstr>
      <vt:lpstr>Continued Fulfillment of the Covenant</vt:lpstr>
      <vt:lpstr>Continued Fulfillment of the Covenant</vt:lpstr>
      <vt:lpstr>Continued Fulfillment of the Covenant</vt:lpstr>
      <vt:lpstr>Continued Fulfillment of the Covenant</vt:lpstr>
      <vt:lpstr>Israel’s Complete Possession of the Land Forever</vt:lpstr>
      <vt:lpstr>Continued Fulfillment of the Covenant</vt:lpstr>
      <vt:lpstr>Israel restored will bring even greater blessing for the world</vt:lpstr>
      <vt:lpstr>Israel restored will bring even greater blessing for the world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God’s Covenant with Abraham</dc:title>
  <dc:creator>Wivells</dc:creator>
  <cp:lastModifiedBy>Wivells</cp:lastModifiedBy>
  <cp:revision>3</cp:revision>
  <dcterms:created xsi:type="dcterms:W3CDTF">2016-02-10T19:43:49Z</dcterms:created>
  <dcterms:modified xsi:type="dcterms:W3CDTF">2016-02-12T02:01:56Z</dcterms:modified>
</cp:coreProperties>
</file>